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4" r:id="rId7"/>
    <p:sldId id="262" r:id="rId8"/>
    <p:sldId id="263" r:id="rId9"/>
    <p:sldId id="264" r:id="rId10"/>
    <p:sldId id="265" r:id="rId11"/>
    <p:sldId id="266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7" r:id="rId22"/>
    <p:sldId id="278" r:id="rId23"/>
    <p:sldId id="275" r:id="rId24"/>
    <p:sldId id="273" r:id="rId25"/>
    <p:sldId id="279" r:id="rId26"/>
    <p:sldId id="280" r:id="rId27"/>
    <p:sldId id="281" r:id="rId28"/>
    <p:sldId id="285" r:id="rId2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/>
    <p:restoredTop sz="90398"/>
  </p:normalViewPr>
  <p:slideViewPr>
    <p:cSldViewPr snapToGrid="0" snapToObjects="1">
      <p:cViewPr varScale="1">
        <p:scale>
          <a:sx n="152" d="100"/>
          <a:sy n="152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63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3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BB138-B941-4833-2604-8FD19A978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6D9326-455A-9150-0A8F-B11698D01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A1D25C-0493-C646-E92E-C0A4902EE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95487-ECFA-63D9-33C3-8D44EBAB6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7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548640"/>
            <a:ext cx="786384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8638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3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Численное интегрирование</a:t>
            </a:r>
            <a:endParaRPr lang="en-US" sz="32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3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ограниченной задаче трёх тел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640080" y="2057400"/>
            <a:ext cx="7863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инструмента для изучения движения тела в системе Земля-Луна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640080" y="3246120"/>
            <a:ext cx="786384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0" y="3528060"/>
            <a:ext cx="3931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Ключников Александр</a:t>
            </a:r>
            <a:endParaRPr lang="en-US" sz="1600" dirty="0"/>
          </a:p>
          <a:p>
            <a:pPr marL="0" indent="0" algn="r">
              <a:spcBef>
                <a:spcPts val="600"/>
              </a:spcBef>
              <a:buNone/>
            </a:pPr>
            <a:r>
              <a:rPr lang="en-US" sz="12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Научный руководитель</a:t>
            </a:r>
            <a:endParaRPr lang="en-US" sz="1200" dirty="0"/>
          </a:p>
          <a:p>
            <a:pPr marL="0" indent="0" algn="r">
              <a:buNone/>
            </a:pPr>
            <a:r>
              <a:rPr lang="en-US" sz="1200" b="1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Бабинцев В.А., доцент каф. общей физики МФТИ</a:t>
            </a:r>
            <a:endParaRPr lang="en-US" sz="1200" b="1" dirty="0"/>
          </a:p>
        </p:txBody>
      </p:sp>
      <p:sp>
        <p:nvSpPr>
          <p:cNvPr id="7" name="Text 5"/>
          <p:cNvSpPr/>
          <p:nvPr/>
        </p:nvSpPr>
        <p:spPr>
          <a:xfrm>
            <a:off x="1280160" y="3528060"/>
            <a:ext cx="3200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Олимпиада Старт в науку</a:t>
            </a:r>
            <a:endParaRPr lang="en-US" sz="14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МФТИ, 2026</a:t>
            </a:r>
            <a:endParaRPr lang="en-US" sz="1200" dirty="0"/>
          </a:p>
        </p:txBody>
      </p:sp>
      <p:pic>
        <p:nvPicPr>
          <p:cNvPr id="10" name="Rocket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520440"/>
            <a:ext cx="4572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CC12DE79-77D3-9728-2234-82F191D0E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18076"/>
            <a:ext cx="5190045" cy="3652583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Log-log сходимость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5943600" y="1371600"/>
            <a:ext cx="2743200" cy="54864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080760" y="1399032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Эйлер</a:t>
            </a:r>
            <a:endParaRPr lang="en-US" sz="1300" dirty="0"/>
          </a:p>
        </p:txBody>
      </p:sp>
      <p:pic>
        <p:nvPicPr>
          <p:cNvPr id="7" name="Image 1" descr="/sessions/fervent-ecstatic-fermi/mnt/spacerocketlauncher/latex/slope_eul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60" y="1664208"/>
            <a:ext cx="1472184" cy="20116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943600" y="2011680"/>
            <a:ext cx="2743200" cy="54864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6080760" y="2039112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Верле </a:t>
            </a:r>
            <a:r>
              <a:rPr lang="ru-RU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явный</a:t>
            </a:r>
            <a:endParaRPr lang="en-US" sz="1300" dirty="0"/>
          </a:p>
        </p:txBody>
      </p:sp>
      <p:pic>
        <p:nvPicPr>
          <p:cNvPr id="10" name="Image 2" descr="/sessions/fervent-ecstatic-fermi/mnt/spacerocketlauncher/latex/slope_verlet_st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60" y="2304288"/>
            <a:ext cx="1472184" cy="201168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5943600" y="2651760"/>
            <a:ext cx="2743200" cy="54864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7"/>
          <p:cNvSpPr/>
          <p:nvPr/>
        </p:nvSpPr>
        <p:spPr>
          <a:xfrm>
            <a:off x="6080760" y="2679192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Верле </a:t>
            </a:r>
            <a:r>
              <a:rPr lang="en-US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ите</a:t>
            </a:r>
            <a:r>
              <a:rPr lang="ru-RU" sz="13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ративный</a:t>
            </a:r>
            <a:endParaRPr lang="en-US" sz="1300" dirty="0"/>
          </a:p>
        </p:txBody>
      </p:sp>
      <p:pic>
        <p:nvPicPr>
          <p:cNvPr id="13" name="Image 3" descr="/sessions/fervent-ecstatic-fermi/mnt/spacerocketlauncher/latex/slope_verlet_it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760" y="2944368"/>
            <a:ext cx="1472184" cy="201168"/>
          </a:xfrm>
          <a:prstGeom prst="rect">
            <a:avLst/>
          </a:prstGeom>
        </p:spPr>
      </p:pic>
      <p:sp>
        <p:nvSpPr>
          <p:cNvPr id="14" name="Shape 8"/>
          <p:cNvSpPr/>
          <p:nvPr/>
        </p:nvSpPr>
        <p:spPr>
          <a:xfrm>
            <a:off x="5943600" y="3246120"/>
            <a:ext cx="2743200" cy="123444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9"/>
          <p:cNvSpPr/>
          <p:nvPr/>
        </p:nvSpPr>
        <p:spPr>
          <a:xfrm>
            <a:off x="6080760" y="3291840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dt = 30 с  |  R² = 0.999</a:t>
            </a:r>
            <a:endParaRPr lang="en-US" sz="1100" dirty="0"/>
          </a:p>
        </p:txBody>
      </p:sp>
      <p:sp>
        <p:nvSpPr>
          <p:cNvPr id="16" name="Text 10"/>
          <p:cNvSpPr/>
          <p:nvPr/>
        </p:nvSpPr>
        <p:spPr>
          <a:xfrm>
            <a:off x="6080760" y="3520440"/>
            <a:ext cx="2468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200" dirty="0" err="1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Эйлер</a:t>
            </a:r>
            <a:r>
              <a:rPr lang="en-US" sz="12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: 8 400 м</a:t>
            </a:r>
            <a:endParaRPr lang="en-US" sz="120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Верле </a:t>
            </a:r>
            <a:r>
              <a:rPr lang="ru-RU" sz="1200" dirty="0" err="1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явн</a:t>
            </a:r>
            <a:r>
              <a:rPr lang="en-US" sz="12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.: 1 900 м</a:t>
            </a:r>
            <a:endParaRPr lang="en-US" sz="120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Верле </a:t>
            </a:r>
            <a:r>
              <a:rPr lang="en-US" sz="1200" dirty="0" err="1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ит</a:t>
            </a:r>
            <a:r>
              <a:rPr lang="ru-RU" sz="1200" dirty="0" err="1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рат</a:t>
            </a:r>
            <a:r>
              <a:rPr lang="en-US" sz="12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.:</a:t>
            </a:r>
            <a:r>
              <a:rPr lang="ru-RU" sz="12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0.13 м</a:t>
            </a:r>
            <a:endParaRPr lang="en-US" sz="1200" dirty="0"/>
          </a:p>
        </p:txBody>
      </p:sp>
      <p:sp>
        <p:nvSpPr>
          <p:cNvPr id="17" name="Text 11"/>
          <p:cNvSpPr/>
          <p:nvPr/>
        </p:nvSpPr>
        <p:spPr>
          <a:xfrm>
            <a:off x="6080760" y="416052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64 6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00× точнее по позиции</a:t>
            </a:r>
            <a:endParaRPr lang="en-US" sz="1300" dirty="0"/>
          </a:p>
        </p:txBody>
      </p:sp>
      <p:sp>
        <p:nvSpPr>
          <p:cNvPr id="19" name="Text 12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16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Адаптивный шаг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143000"/>
            <a:ext cx="7863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Вблизи тел </a:t>
            </a:r>
            <a:r>
              <a:rPr lang="en-US" sz="1500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1/r</a:t>
            </a:r>
            <a:r>
              <a:rPr lang="en-US" sz="15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растёт → нужен мелкий шаг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640080" y="1600200"/>
            <a:ext cx="7863840" cy="9144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/sessions/fervent-ecstatic-fermi/mnt/spacerocketlauncher/latex/adaptive_d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128" y="1691640"/>
            <a:ext cx="2532888" cy="7315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40080" y="2697480"/>
            <a:ext cx="2496312" cy="13258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22960" y="2788920"/>
            <a:ext cx="21305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Далеко от тел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822960" y="3200400"/>
            <a:ext cx="213055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300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dt = dt</a:t>
            </a:r>
            <a:r>
              <a:rPr lang="en-US" sz="900" baseline="-40000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max</a:t>
            </a:r>
            <a:endParaRPr lang="en-US" sz="130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Силы малы, шаг максимален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3319272" y="2697480"/>
            <a:ext cx="2496312" cy="13258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502152" y="2788920"/>
            <a:ext cx="21305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Переходная зона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3502152" y="3200400"/>
            <a:ext cx="2148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300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dt</a:t>
            </a: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уменьшается</a:t>
            </a:r>
            <a:endParaRPr lang="en-US" sz="130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1300" dirty="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пропорционально</a:t>
            </a: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v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5998464" y="2697480"/>
            <a:ext cx="2496312" cy="13258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181344" y="2788920"/>
            <a:ext cx="21305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Вблизи тела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181344" y="3200400"/>
            <a:ext cx="213055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300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dt ≈ dt</a:t>
            </a:r>
            <a:r>
              <a:rPr lang="en-US" sz="900" baseline="-40000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min</a:t>
            </a:r>
            <a:endParaRPr lang="en-US" sz="130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Силы велики, шаг минимален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3154680" y="3017520"/>
            <a:ext cx="1463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999999"/>
                </a:solidFill>
              </a:rPr>
              <a:t>→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833872" y="3017520"/>
            <a:ext cx="1463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999999"/>
                </a:solidFill>
              </a:rPr>
              <a:t>→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16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Поиск точек Лагранжа: Desmos</a:t>
            </a:r>
            <a:endParaRPr lang="en-US" sz="2800" dirty="0"/>
          </a:p>
        </p:txBody>
      </p:sp>
      <p:sp>
        <p:nvSpPr>
          <p:cNvPr id="3" name="Dark bar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ubtitle"/>
          <p:cNvSpPr/>
          <p:nvPr/>
        </p:nvSpPr>
        <p:spPr>
          <a:xfrm>
            <a:off x="640080" y="100600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Графический анализ </a:t>
            </a:r>
            <a:r>
              <a:rPr lang="en-US" sz="1400" dirty="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суммарного</a:t>
            </a: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ускорения</a:t>
            </a: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</a:t>
            </a: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Desmos</a:t>
            </a:r>
            <a:endParaRPr lang="en-US" sz="1400" dirty="0"/>
          </a:p>
        </p:txBody>
      </p:sp>
      <p:pic>
        <p:nvPicPr>
          <p:cNvPr id="5" name="Desmos 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463040"/>
            <a:ext cx="3200400" cy="3200400"/>
          </a:xfrm>
          <a:prstGeom prst="rect">
            <a:avLst/>
          </a:prstGeom>
          <a:ln w="12700">
            <a:solidFill>
              <a:srgbClr val="E0E0E0"/>
            </a:solidFill>
          </a:ln>
        </p:spPr>
      </p:pic>
      <p:sp>
        <p:nvSpPr>
          <p:cNvPr id="8" name="Step 3"/>
          <p:cNvSpPr/>
          <p:nvPr/>
        </p:nvSpPr>
        <p:spPr>
          <a:xfrm>
            <a:off x="4114800" y="3108960"/>
            <a:ext cx="4572000" cy="640080"/>
          </a:xfrm>
          <a:prstGeom prst="rect">
            <a:avLst/>
          </a:prstGeom>
          <a:solidFill>
            <a:srgbClr val="1A1A1A"/>
          </a:solidFill>
          <a:ln/>
        </p:spPr>
        <p:txBody>
          <a:bodyPr wrap="square" lIns="137160" tIns="91440" rIns="137160" bIns="9144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От графика к алгоритму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CCCCCC"/>
                </a:solidFill>
                <a:latin typeface="Calibri" pitchFamily="34" charset="0"/>
              </a:rPr>
              <a:t>Графическое исследование привело к формализации метода бисекции для автоматического </a:t>
            </a:r>
            <a:r>
              <a:rPr lang="en-US" sz="1200" dirty="0" err="1">
                <a:solidFill>
                  <a:srgbClr val="CCCCCC"/>
                </a:solidFill>
                <a:latin typeface="Calibri" pitchFamily="34" charset="0"/>
              </a:rPr>
              <a:t>поиска</a:t>
            </a:r>
            <a:r>
              <a:rPr lang="en-US" sz="1200" dirty="0">
                <a:solidFill>
                  <a:srgbClr val="CCCCCC"/>
                </a:solidFill>
                <a:latin typeface="Calibri" pitchFamily="34" charset="0"/>
              </a:rPr>
              <a:t> </a:t>
            </a:r>
            <a:r>
              <a:rPr lang="ru-RU" sz="1200" dirty="0">
                <a:solidFill>
                  <a:srgbClr val="CCCCCC"/>
                </a:solidFill>
                <a:latin typeface="Calibri" pitchFamily="34" charset="0"/>
              </a:rPr>
              <a:t>точек Лагранжа</a:t>
            </a:r>
            <a:endParaRPr lang="en-US" sz="1200" dirty="0">
              <a:solidFill>
                <a:srgbClr val="CCCCCC"/>
              </a:solidFill>
              <a:latin typeface="Calibri" pitchFamily="34" charset="0"/>
            </a:endParaRPr>
          </a:p>
        </p:txBody>
      </p:sp>
      <p:sp>
        <p:nvSpPr>
          <p:cNvPr id="10" name="Page Number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16</a:t>
            </a:r>
            <a:endParaRPr lang="en-US" sz="1000" dirty="0"/>
          </a:p>
        </p:txBody>
      </p:sp>
      <p:sp>
        <p:nvSpPr>
          <p:cNvPr id="11" name="Eq Background"/>
          <p:cNvSpPr/>
          <p:nvPr/>
        </p:nvSpPr>
        <p:spPr>
          <a:xfrm>
            <a:off x="4114800" y="1463040"/>
            <a:ext cx="4572000" cy="146304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Eq Lagrange X" descr="lagrange_eq_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800" y="1543040"/>
            <a:ext cx="3536260" cy="380000"/>
          </a:xfrm>
          <a:prstGeom prst="rect">
            <a:avLst/>
          </a:prstGeom>
        </p:spPr>
      </p:pic>
      <p:pic>
        <p:nvPicPr>
          <p:cNvPr id="13" name="Eq Lagrange Y" descr="lagrange_eq_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800" y="1983040"/>
            <a:ext cx="3536260" cy="380000"/>
          </a:xfrm>
          <a:prstGeom prst="rect">
            <a:avLst/>
          </a:prstGeom>
        </p:spPr>
      </p:pic>
      <p:pic>
        <p:nvPicPr>
          <p:cNvPr id="14" name="Eq Lagrange Z" descr="lagrange_eq_z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800" y="2423040"/>
            <a:ext cx="3536260" cy="38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Точки Лагранжа L1–L5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143000"/>
            <a:ext cx="7863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точек равновесия системы Земля–Луна</a:t>
            </a:r>
            <a:endParaRPr lang="en-US" sz="1400" dirty="0"/>
          </a:p>
        </p:txBody>
      </p:sp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7409"/>
              </p:ext>
            </p:extLst>
          </p:nvPr>
        </p:nvGraphicFramePr>
        <p:xfrm>
          <a:off x="640080" y="1554480"/>
          <a:ext cx="7863840" cy="212140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Точка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x,  км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y,  км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Метод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Ост. ускор., м/с²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L1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323 696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Бисекция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&lt; 10⁻¹⁸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L2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446 531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Бисекция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&lt; 10⁻¹⁸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L3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−386 651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Бисекция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&lt; 10⁻¹⁸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L4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188 081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332 925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Ньютон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&lt; 10⁻¹⁸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L5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188 081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−332 925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Ньютон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&lt; 10⁻¹⁸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640080" y="3657600"/>
            <a:ext cx="7863840" cy="77724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22960" y="3675888"/>
            <a:ext cx="7498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График в Desmos → смена знака → бисекция → точность &lt; 10⁻¹⁸ м/с²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822960" y="4041648"/>
            <a:ext cx="7498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Аналитические приближения (сфера Хилла) дают отн. ошибку 0.4–0.8% — численное решение точнее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16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Личный вклад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0080" y="1143000"/>
            <a:ext cx="1828800" cy="50292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143000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Физика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2651760" y="1143000"/>
            <a:ext cx="5852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Вывод уравнений движения КОЗТТ во вращающейся системе координат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40080" y="1737360"/>
            <a:ext cx="1828800" cy="50292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40080" y="1737360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Валидация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2651760" y="1737360"/>
            <a:ext cx="5852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</a:t>
            </a: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еализация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интеграла Якоби как инструмента проверки точности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640080" y="2331720"/>
            <a:ext cx="1828800" cy="50292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2331720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Числ. методы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651760" y="2331720"/>
            <a:ext cx="5852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интегратора; обнаружение деградации Верле и </a:t>
            </a: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реализация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варианта</a:t>
            </a:r>
            <a:r>
              <a:rPr lang="ru-RU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с итеративной коррекцией скорости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40080" y="2926080"/>
            <a:ext cx="1828800" cy="50292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0080" y="2926080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Эксперименты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2651760" y="2926080"/>
            <a:ext cx="5852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Серия из 7 вычислительных экспериментов для количественной верификации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640080" y="3520440"/>
            <a:ext cx="1828800" cy="50292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40080" y="3520440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Алгоритмы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2651760" y="3520440"/>
            <a:ext cx="5852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Нахождение точек Лагранжа L1–L5: бисекция + метод Ньютона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40080" y="4114800"/>
            <a:ext cx="1828800" cy="50292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40080" y="4114800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2651760" y="4114800"/>
            <a:ext cx="5852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3D веб-симулятор + скрипты поиска </a:t>
            </a: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начальных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условий</a:t>
            </a:r>
            <a:endParaRPr lang="en-US" sz="1300" dirty="0"/>
          </a:p>
        </p:txBody>
      </p:sp>
      <p:sp>
        <p:nvSpPr>
          <p:cNvPr id="23" name="Text 20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16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Пути развития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640080" y="2834640"/>
            <a:ext cx="3749040" cy="13258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914400" y="3017520"/>
            <a:ext cx="3200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Удержание орбиты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347472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Поддержание аппарата </a:t>
            </a:r>
            <a:r>
              <a:rPr lang="en-US" sz="1400" dirty="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вблизи</a:t>
            </a: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гало</a:t>
            </a:r>
            <a:r>
              <a:rPr lang="ru-RU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1400" dirty="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орбиты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4754880" y="2834640"/>
            <a:ext cx="3749040" cy="13258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029200" y="3017520"/>
            <a:ext cx="3200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Лабораторные работы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5029200" y="347472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Набор заданий на базе симулятора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16</a:t>
            </a:r>
            <a:endParaRPr lang="en-US" sz="10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6131CC-5F1E-7F6B-3C18-AADB9ABD4BB8}"/>
              </a:ext>
            </a:extLst>
          </p:cNvPr>
          <p:cNvGrpSpPr/>
          <p:nvPr/>
        </p:nvGrpSpPr>
        <p:grpSpPr>
          <a:xfrm>
            <a:off x="640080" y="1234440"/>
            <a:ext cx="2556000" cy="1325880"/>
            <a:chOff x="640080" y="1234440"/>
            <a:chExt cx="2556000" cy="1325880"/>
          </a:xfrm>
        </p:grpSpPr>
        <p:sp>
          <p:nvSpPr>
            <p:cNvPr id="4" name="Shape 2"/>
            <p:cNvSpPr/>
            <p:nvPr/>
          </p:nvSpPr>
          <p:spPr>
            <a:xfrm>
              <a:off x="640080" y="1234440"/>
              <a:ext cx="2556000" cy="1325880"/>
            </a:xfrm>
            <a:prstGeom prst="rect">
              <a:avLst/>
            </a:prstGeom>
            <a:solidFill>
              <a:srgbClr val="F5F5F5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3"/>
            <p:cNvSpPr/>
            <p:nvPr/>
          </p:nvSpPr>
          <p:spPr>
            <a:xfrm>
              <a:off x="818357" y="1417320"/>
              <a:ext cx="2258179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800" b="1" dirty="0" err="1">
                  <a:solidFill>
                    <a:srgbClr val="1A1A1A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Эллиптическая</a:t>
              </a:r>
              <a:r>
                <a:rPr lang="ru-RU" b="1" dirty="0">
                  <a:solidFill>
                    <a:srgbClr val="1A1A1A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орбита</a:t>
              </a:r>
              <a:endParaRPr lang="en-US" sz="1800" dirty="0"/>
            </a:p>
          </p:txBody>
        </p:sp>
        <p:sp>
          <p:nvSpPr>
            <p:cNvPr id="6" name="Text 4"/>
            <p:cNvSpPr/>
            <p:nvPr/>
          </p:nvSpPr>
          <p:spPr>
            <a:xfrm>
              <a:off x="818357" y="1874520"/>
              <a:ext cx="2079901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buNone/>
              </a:pPr>
              <a:r>
                <a:rPr lang="en-US" sz="1400" dirty="0">
                  <a:solidFill>
                    <a:srgbClr val="66666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Учёт </a:t>
              </a:r>
              <a:r>
                <a:rPr lang="en-US" sz="1400" dirty="0" err="1">
                  <a:solidFill>
                    <a:srgbClr val="66666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эксцентриситета</a:t>
              </a:r>
              <a:r>
                <a:rPr lang="en-US" sz="1400" dirty="0">
                  <a:solidFill>
                    <a:srgbClr val="66666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sz="1400" dirty="0" err="1">
                  <a:solidFill>
                    <a:srgbClr val="66666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Луны</a:t>
              </a:r>
              <a:endParaRPr lang="en-US" sz="1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0EECB8-7365-1C3A-8A80-3E212BE5EFCE}"/>
              </a:ext>
            </a:extLst>
          </p:cNvPr>
          <p:cNvGrpSpPr/>
          <p:nvPr/>
        </p:nvGrpSpPr>
        <p:grpSpPr>
          <a:xfrm>
            <a:off x="3312000" y="1234440"/>
            <a:ext cx="2556000" cy="1325880"/>
            <a:chOff x="3314238" y="1234440"/>
            <a:chExt cx="2556000" cy="1325880"/>
          </a:xfrm>
        </p:grpSpPr>
        <p:sp>
          <p:nvSpPr>
            <p:cNvPr id="7" name="Shape 5"/>
            <p:cNvSpPr/>
            <p:nvPr/>
          </p:nvSpPr>
          <p:spPr>
            <a:xfrm>
              <a:off x="3314238" y="1234440"/>
              <a:ext cx="2556000" cy="1325880"/>
            </a:xfrm>
            <a:prstGeom prst="rect">
              <a:avLst/>
            </a:prstGeom>
            <a:solidFill>
              <a:srgbClr val="F5F5F5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6"/>
            <p:cNvSpPr/>
            <p:nvPr/>
          </p:nvSpPr>
          <p:spPr>
            <a:xfrm>
              <a:off x="3492516" y="1417320"/>
              <a:ext cx="2079901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b="1" dirty="0">
                  <a:solidFill>
                    <a:srgbClr val="1A1A1A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Гравитация</a:t>
              </a:r>
              <a:r>
                <a:rPr lang="en-US" sz="1800" b="1" dirty="0">
                  <a:solidFill>
                    <a:srgbClr val="1A1A1A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Солнца</a:t>
              </a:r>
              <a:endParaRPr lang="en-US" sz="18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3492516" y="1874520"/>
              <a:ext cx="2079901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buNone/>
              </a:pPr>
              <a:r>
                <a:rPr lang="en-US" sz="1400" dirty="0">
                  <a:solidFill>
                    <a:srgbClr val="66666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Расширение до задачи четырёх тел</a:t>
              </a:r>
              <a:endParaRPr lang="en-US" sz="1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7D2878-2B35-61D7-47C6-98F014CCA1F7}"/>
              </a:ext>
            </a:extLst>
          </p:cNvPr>
          <p:cNvGrpSpPr/>
          <p:nvPr/>
        </p:nvGrpSpPr>
        <p:grpSpPr>
          <a:xfrm>
            <a:off x="5983920" y="1234440"/>
            <a:ext cx="2520000" cy="1325880"/>
            <a:chOff x="6067464" y="1234440"/>
            <a:chExt cx="2520000" cy="1325880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7D4D1A62-5118-A7B5-BE82-F81C472C6B3B}"/>
                </a:ext>
              </a:extLst>
            </p:cNvPr>
            <p:cNvSpPr/>
            <p:nvPr/>
          </p:nvSpPr>
          <p:spPr>
            <a:xfrm>
              <a:off x="6067464" y="1234440"/>
              <a:ext cx="2520000" cy="1325880"/>
            </a:xfrm>
            <a:prstGeom prst="rect">
              <a:avLst/>
            </a:prstGeom>
            <a:solidFill>
              <a:srgbClr val="F5F5F5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6">
              <a:extLst>
                <a:ext uri="{FF2B5EF4-FFF2-40B4-BE49-F238E27FC236}">
                  <a16:creationId xmlns:a16="http://schemas.microsoft.com/office/drawing/2014/main" id="{15287521-8226-095D-1B1A-1071394345C0}"/>
                </a:ext>
              </a:extLst>
            </p:cNvPr>
            <p:cNvSpPr/>
            <p:nvPr/>
          </p:nvSpPr>
          <p:spPr>
            <a:xfrm>
              <a:off x="6245742" y="1412789"/>
              <a:ext cx="2079901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b="1" dirty="0">
                  <a:solidFill>
                    <a:srgbClr val="1A1A1A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Давление света</a:t>
              </a:r>
              <a:endParaRPr lang="en-US" sz="1800" dirty="0"/>
            </a:p>
          </p:txBody>
        </p:sp>
        <p:sp>
          <p:nvSpPr>
            <p:cNvPr id="20" name="Text 7">
              <a:extLst>
                <a:ext uri="{FF2B5EF4-FFF2-40B4-BE49-F238E27FC236}">
                  <a16:creationId xmlns:a16="http://schemas.microsoft.com/office/drawing/2014/main" id="{F04B3413-281C-9EF4-F64F-92C8F8EE9156}"/>
                </a:ext>
              </a:extLst>
            </p:cNvPr>
            <p:cNvSpPr/>
            <p:nvPr/>
          </p:nvSpPr>
          <p:spPr>
            <a:xfrm>
              <a:off x="6250031" y="1897380"/>
              <a:ext cx="2079901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buNone/>
              </a:pPr>
              <a:r>
                <a:rPr lang="ru-RU" sz="1400" dirty="0">
                  <a:solidFill>
                    <a:srgbClr val="66666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Учет давления света от Солнца</a:t>
              </a:r>
              <a:endParaRPr lang="en-US" sz="14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Выводы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0080" y="1143000"/>
            <a:ext cx="7863840" cy="566928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22960" y="1161288"/>
            <a:ext cx="4572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371600" y="1143000"/>
            <a:ext cx="6949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Изучены теоретические основы КОЗТТ, выведены уравнения движения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40080" y="1801368"/>
            <a:ext cx="7863840" cy="566928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822960" y="1819656"/>
            <a:ext cx="4572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371600" y="1801368"/>
            <a:ext cx="6949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Реализованы 3 </a:t>
            </a: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интегратора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Верле</a:t>
            </a:r>
            <a:r>
              <a:rPr lang="ru-RU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с итеративной коррекцией скорости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точнее Эйлера </a:t>
            </a: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64 600×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640080" y="2459736"/>
            <a:ext cx="7863840" cy="566928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822960" y="2478024"/>
            <a:ext cx="4572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371600" y="2459736"/>
            <a:ext cx="6949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Точки Лагранжа L1–L5 найдены численно (ост. уск. &lt; 10⁻¹⁸)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40080" y="3118104"/>
            <a:ext cx="7863840" cy="566928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22960" y="3136392"/>
            <a:ext cx="4572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1371600" y="3118104"/>
            <a:ext cx="6949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Модель верифицирована серией из 7 численных экспериментов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640080" y="3776472"/>
            <a:ext cx="7863840" cy="566928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822960" y="3794760"/>
            <a:ext cx="4572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1371600" y="3776472"/>
            <a:ext cx="6949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 обучающий 3D веб-симулятор, опубликован онлайн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/ 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Спасибо за внимание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2743200" y="914400"/>
            <a:ext cx="36576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/sessions/fervent-ecstatic-fermi/mnt/spacerocketlauncher/qr_simula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0" y="1188720"/>
            <a:ext cx="3108960" cy="31089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4434840"/>
            <a:ext cx="7863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МФТИ  ·  Старт в науку  ·  2026  ·  Ключников Александр</a:t>
            </a:r>
            <a:endParaRPr lang="en-US" sz="1100" dirty="0"/>
          </a:p>
        </p:txBody>
      </p:sp>
      <p:sp>
        <p:nvSpPr>
          <p:cNvPr id="7" name="Text 3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/ 16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2560320"/>
            <a:ext cx="786384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40080" y="2743200"/>
            <a:ext cx="7863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Приложение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640080" y="3291840"/>
            <a:ext cx="7863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Дополнительные материалы для ответов на вопросы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Хаос у L1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/sessions/fervent-ecstatic-fermi/mnt/spacerocketlauncher/docs/presentation_scenarios/03_cha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143000"/>
            <a:ext cx="5303520" cy="397764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217920" y="1143000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00800" y="1170432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Δv₀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0" y="141732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м/с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6217920" y="1856232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00800" y="1883664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Показатель Ляпунова λ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6400800" y="213055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0.64 сут⁻¹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6217920" y="2569464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00800" y="2596896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Горизонт предсказуемости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6400800" y="2843784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~2 суток</a:t>
            </a:r>
            <a:endParaRPr lang="en-US" sz="1800" dirty="0"/>
          </a:p>
        </p:txBody>
      </p:sp>
      <p:sp>
        <p:nvSpPr>
          <p:cNvPr id="14" name="Shape 11"/>
          <p:cNvSpPr/>
          <p:nvPr/>
        </p:nvSpPr>
        <p:spPr>
          <a:xfrm>
            <a:off x="6217920" y="3282696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400800" y="3310128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Направлений / время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6400800" y="3557016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/ 30 сут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Введение в тему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0080" y="1143000"/>
            <a:ext cx="2496312" cy="256032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68680" y="1325880"/>
            <a:ext cx="20391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Задача трёх тел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68680" y="1828800"/>
            <a:ext cx="2039112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Классическая задача</a:t>
            </a: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небесной механики.</a:t>
            </a: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Аналитического решения</a:t>
            </a: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 существует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3319272" y="1143000"/>
            <a:ext cx="2496312" cy="256032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547872" y="1325880"/>
            <a:ext cx="20391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КОЗТТ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3547872" y="1828800"/>
            <a:ext cx="2039112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Два массивных тела</a:t>
            </a: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движутся по окружности.</a:t>
            </a: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Третье тело — малой массы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5998464" y="1143000"/>
            <a:ext cx="2496312" cy="256032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227064" y="1325880"/>
            <a:ext cx="20391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Вращающаяся система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227064" y="1828800"/>
            <a:ext cx="2039112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Земля и Луна неподвижны.</a:t>
            </a: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Появляются ускорение Кориолиса</a:t>
            </a: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 центробежное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40080" y="3977640"/>
            <a:ext cx="7863840" cy="13716"/>
          </a:xfrm>
          <a:prstGeom prst="rect">
            <a:avLst/>
          </a:prstGeom>
          <a:solidFill>
            <a:srgbClr val="DDDD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0080" y="4069080"/>
            <a:ext cx="7863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Круговая ограниченная задача трёх тел — базовая модель для изучения динамики в системе Земля–Луна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/ 16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Гало-орбита L1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/sessions/fervent-ecstatic-fermi/mnt/spacerocketlauncher/docs/presentation_scenarios/01_ha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143000"/>
            <a:ext cx="5303520" cy="397764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217920" y="1143000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00800" y="1170432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Амплитуда Az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0" y="141732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15 000 км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6217920" y="1856232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00800" y="1883664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Период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6400800" y="213055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293 ч (12.2 дня)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6217920" y="2569464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00800" y="2596896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Замыкание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6400800" y="2843784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3.6 км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6217920" y="3282696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400800" y="3310128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Дрейф Якоби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6400800" y="3557016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3.8 × 10⁻¹¹</a:t>
            </a:r>
            <a:endParaRPr lang="en-US" sz="17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Свободный возврат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/sessions/fervent-ecstatic-fermi/mnt/spacerocketlauncher/docs/presentation_scenarios/02_free_retu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143000"/>
            <a:ext cx="5303520" cy="397764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217920" y="1143000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00800" y="1170432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Пролёт Луны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0" y="141732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3 399 км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6217920" y="1856232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00800" y="1883664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Возврат к Земле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6400800" y="213055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8 081 км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6217920" y="2569464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00800" y="2596896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Время полёта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6400800" y="2843784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168 ч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6217920" y="3282696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400800" y="3310128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 м/с → Δr Луна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6400800" y="3557016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+89 км</a:t>
            </a:r>
            <a:endParaRPr lang="en-US" sz="1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Перелёт с тягой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/sessions/fervent-ecstatic-fermi/mnt/spacerocketlauncher/docs/presentation_scenarios/04_thru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143000"/>
            <a:ext cx="5303520" cy="397764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217920" y="1143000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00800" y="1170432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Тяга / время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0" y="141732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Н / 3 ч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6217920" y="1856232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00800" y="1883664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Δv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6400800" y="2130552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108 м/с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6217920" y="2569464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00800" y="2596896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Пролёт Луны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6400800" y="2843784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2 494 км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6217920" y="3282696"/>
            <a:ext cx="2651760" cy="6217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400800" y="3310128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Топливо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6400800" y="3557016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кг (3.6%)</a:t>
            </a:r>
            <a:endParaRPr lang="en-US" sz="17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Сравнение интеграторов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051560"/>
            <a:ext cx="7863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Дрейф интеграла Якоби, гало-орбита L1, dt = 30 с, T = 720 ч</a:t>
            </a:r>
            <a:endParaRPr lang="en-US" sz="1300" dirty="0"/>
          </a:p>
        </p:txBody>
      </p:sp>
      <p:graphicFrame>
        <p:nvGraphicFramePr>
          <p:cNvPr id="21" name="Table 0"/>
          <p:cNvGraphicFramePr>
            <a:graphicFrameLocks noGrp="1"/>
          </p:cNvGraphicFramePr>
          <p:nvPr/>
        </p:nvGraphicFramePr>
        <p:xfrm>
          <a:off x="640080" y="1463040"/>
          <a:ext cx="7863840" cy="1563624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Интегратор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Режим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Макс. дрейф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Эйлер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фикс.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2.2 × 10⁻⁶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Верле полушаг.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фикс.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1.1 × 10⁻⁶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Верле итерир.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фикс.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3.8 × 10⁻¹¹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640080" y="3108960"/>
            <a:ext cx="3840480" cy="118872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40080" y="3127248"/>
            <a:ext cx="3840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58 000×</a:t>
            </a:r>
            <a:endParaRPr lang="en-US" sz="5200" dirty="0"/>
          </a:p>
        </p:txBody>
      </p:sp>
      <p:sp>
        <p:nvSpPr>
          <p:cNvPr id="8" name="Text 5"/>
          <p:cNvSpPr/>
          <p:nvPr/>
        </p:nvSpPr>
        <p:spPr>
          <a:xfrm>
            <a:off x="640080" y="3840480"/>
            <a:ext cx="3840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 дрейфу Якоби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663440" y="3108960"/>
            <a:ext cx="3840480" cy="118872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663440" y="3127248"/>
            <a:ext cx="3840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ru-RU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64</a:t>
            </a: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00×</a:t>
            </a:r>
            <a:endParaRPr lang="en-US" sz="5200" dirty="0"/>
          </a:p>
        </p:txBody>
      </p:sp>
      <p:sp>
        <p:nvSpPr>
          <p:cNvPr id="11" name="Text 8"/>
          <p:cNvSpPr/>
          <p:nvPr/>
        </p:nvSpPr>
        <p:spPr>
          <a:xfrm>
            <a:off x="4663440" y="3840480"/>
            <a:ext cx="3840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 ошибке позиции</a:t>
            </a:r>
            <a:endParaRPr lang="en-US" sz="13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Готовый инструмент для лабораторных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051560"/>
            <a:ext cx="7863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Симулятор готов к использованию в учебном процессе — без установки, в браузере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640080" y="1463040"/>
            <a:ext cx="1828800" cy="256032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22960" y="1554480"/>
            <a:ext cx="73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822960" y="196596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Гало-орбиты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822960" y="242316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Параметрическое исследование: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период, замыкание, дрейф Якоби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2651760" y="1463040"/>
            <a:ext cx="1828800" cy="256032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2834640" y="1554480"/>
            <a:ext cx="73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2834640" y="196596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Свободный возврат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2834640" y="242316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Чувствительность к начальным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условиям, облёт Луны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663440" y="1463040"/>
            <a:ext cx="1828800" cy="256032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846320" y="1554480"/>
            <a:ext cx="73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4846320" y="196596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Хаос и Ляпунов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846320" y="242316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Горизонт предсказуемости,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расхождение траекторий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675120" y="1463040"/>
            <a:ext cx="1828800" cy="256032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858000" y="1554480"/>
            <a:ext cx="73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2600" dirty="0"/>
          </a:p>
        </p:txBody>
      </p:sp>
      <p:sp>
        <p:nvSpPr>
          <p:cNvPr id="19" name="Text 17"/>
          <p:cNvSpPr/>
          <p:nvPr/>
        </p:nvSpPr>
        <p:spPr>
          <a:xfrm>
            <a:off x="6858000" y="196596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Оптимизация тяги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6858000" y="242316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Подбор окна включения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двигателя для манёвра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40080" y="4206240"/>
            <a:ext cx="7863840" cy="32004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822960" y="4206240"/>
            <a:ext cx="7498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Браузерный доступ  ·  Не требует установки  ·  7 готовых экспериментов  ·  Открытый код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Технический стек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0080" y="1143000"/>
            <a:ext cx="1828800" cy="18288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22960" y="123444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3D-симулятор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822960" y="1645920"/>
            <a:ext cx="1463040" cy="13716"/>
          </a:xfrm>
          <a:prstGeom prst="rect">
            <a:avLst/>
          </a:prstGeom>
          <a:solidFill>
            <a:srgbClr val="DDDD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22960" y="173736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JavaScript · Three.js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HTML · CSS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~1 500 строк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2651760" y="1143000"/>
            <a:ext cx="1828800" cy="18288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834640" y="123444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Эксперименты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2834640" y="1645920"/>
            <a:ext cx="1463040" cy="13716"/>
          </a:xfrm>
          <a:prstGeom prst="rect">
            <a:avLst/>
          </a:prstGeom>
          <a:solidFill>
            <a:srgbClr val="DDDD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2834640" y="173736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Python · NumPy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SciPy (RK45 для валидации)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Matplotlib · 7 скриптов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663440" y="1143000"/>
            <a:ext cx="1828800" cy="18288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846320" y="123444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Деплой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846320" y="1645920"/>
            <a:ext cx="1463040" cy="13716"/>
          </a:xfrm>
          <a:prstGeom prst="rect">
            <a:avLst/>
          </a:prstGeom>
          <a:solidFill>
            <a:srgbClr val="DDDD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846320" y="173736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VPS Beget.com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vCPU · 1 GB RAM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NVMe SSD · 210 ₽/мес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6675120" y="1143000"/>
            <a:ext cx="1828800" cy="18288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858000" y="123444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Инструменты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858000" y="1645920"/>
            <a:ext cx="1463040" cy="13716"/>
          </a:xfrm>
          <a:prstGeom prst="rect">
            <a:avLst/>
          </a:prstGeom>
          <a:solidFill>
            <a:srgbClr val="DDDD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858000" y="1737360"/>
            <a:ext cx="1463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Git · GitHub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Desmos (исследование L1–L5)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Python ~2 500 строк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640080" y="3246120"/>
            <a:ext cx="7863840" cy="50292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822960" y="3264408"/>
            <a:ext cx="7498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Весь код написан с нуля  ·  Three.js + Python + NumPy  ·  VPS за 210 ₽/мес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Список литературы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0080" y="1143000"/>
            <a:ext cx="7863840" cy="43891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77240" y="1161288"/>
            <a:ext cx="3657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[1]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1188720" y="1161288"/>
            <a:ext cx="7132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200" dirty="0">
                <a:effectLst/>
              </a:rPr>
              <a:t>Белецкий В.В. - «Очерки о движении космических тел»</a:t>
            </a:r>
          </a:p>
        </p:txBody>
      </p:sp>
      <p:sp>
        <p:nvSpPr>
          <p:cNvPr id="7" name="Shape 5"/>
          <p:cNvSpPr/>
          <p:nvPr/>
        </p:nvSpPr>
        <p:spPr>
          <a:xfrm>
            <a:off x="640080" y="1645920"/>
            <a:ext cx="7863840" cy="43891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77240" y="1664208"/>
            <a:ext cx="3657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[2]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188720" y="1664208"/>
            <a:ext cx="7132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200" dirty="0" err="1">
                <a:effectLst/>
              </a:rPr>
              <a:t>Дубошин</a:t>
            </a:r>
            <a:r>
              <a:rPr lang="ru-RU" sz="1200" dirty="0">
                <a:effectLst/>
              </a:rPr>
              <a:t> Г.Н. - «Небесная механика. Основные задачи и методы»</a:t>
            </a:r>
          </a:p>
        </p:txBody>
      </p:sp>
      <p:sp>
        <p:nvSpPr>
          <p:cNvPr id="10" name="Shape 8"/>
          <p:cNvSpPr/>
          <p:nvPr/>
        </p:nvSpPr>
        <p:spPr>
          <a:xfrm>
            <a:off x="640080" y="2148840"/>
            <a:ext cx="7863840" cy="43891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777240" y="2167128"/>
            <a:ext cx="3657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[3]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1188720" y="2167128"/>
            <a:ext cx="7132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200" dirty="0" err="1">
                <a:effectLst/>
              </a:rPr>
              <a:t>Охоцимский</a:t>
            </a:r>
            <a:r>
              <a:rPr lang="ru-RU" sz="1200" dirty="0">
                <a:effectLst/>
              </a:rPr>
              <a:t> Д.Е., Сихарулидзе Ю.Г. - «Основы механики космического полёта»</a:t>
            </a:r>
          </a:p>
        </p:txBody>
      </p:sp>
      <p:sp>
        <p:nvSpPr>
          <p:cNvPr id="13" name="Shape 11"/>
          <p:cNvSpPr/>
          <p:nvPr/>
        </p:nvSpPr>
        <p:spPr>
          <a:xfrm>
            <a:off x="640080" y="2651760"/>
            <a:ext cx="7863840" cy="43891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77240" y="2670048"/>
            <a:ext cx="3657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[4]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188720" y="2670048"/>
            <a:ext cx="7132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200" dirty="0"/>
              <a:t>Целоусова А.А - </a:t>
            </a:r>
            <a:r>
              <a:rPr lang="ru-RU" sz="1200" dirty="0">
                <a:effectLst/>
              </a:rPr>
              <a:t>«</a:t>
            </a:r>
            <a:r>
              <a:rPr lang="ru-RU" sz="1200" b="0" i="0" u="none" strike="noStrike" dirty="0">
                <a:effectLst/>
              </a:rPr>
              <a:t>Численно-аналитические методы построения траекторий в задачах трёх и четырёх тел</a:t>
            </a:r>
            <a:r>
              <a:rPr lang="ru-RU" sz="1200" dirty="0">
                <a:effectLst/>
              </a:rPr>
              <a:t>»</a:t>
            </a:r>
            <a:endParaRPr lang="ru-RU" sz="1200" b="0" i="0" u="none" strike="noStrike" dirty="0">
              <a:effectLst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640080" y="3154680"/>
            <a:ext cx="7863840" cy="43891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77240" y="3172968"/>
            <a:ext cx="3657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[5]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1188720" y="3172968"/>
            <a:ext cx="7132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/>
              <a:t>Dmitri </a:t>
            </a:r>
            <a:r>
              <a:rPr lang="en-US" sz="1200" dirty="0" err="1"/>
              <a:t>Rozmanov</a:t>
            </a:r>
            <a:r>
              <a:rPr lang="en-US" sz="1200" dirty="0"/>
              <a:t>, Peter G </a:t>
            </a:r>
            <a:r>
              <a:rPr lang="en-US" sz="1200" dirty="0" err="1"/>
              <a:t>Kusalik</a:t>
            </a:r>
            <a:r>
              <a:rPr lang="en-US" sz="1200" dirty="0"/>
              <a:t> - </a:t>
            </a:r>
            <a:r>
              <a:rPr lang="ru-RU" sz="1200" dirty="0">
                <a:effectLst/>
              </a:rPr>
              <a:t>«</a:t>
            </a:r>
            <a:r>
              <a:rPr lang="en-GB" sz="1200" b="0" i="0" u="none" strike="noStrike" dirty="0">
                <a:solidFill>
                  <a:srgbClr val="111111"/>
                </a:solidFill>
                <a:effectLst/>
              </a:rPr>
              <a:t>Robust rotational-velocity-</a:t>
            </a:r>
            <a:r>
              <a:rPr lang="en-GB" sz="1200" b="0" i="0" u="none" strike="noStrike" dirty="0" err="1">
                <a:solidFill>
                  <a:srgbClr val="111111"/>
                </a:solidFill>
                <a:effectLst/>
              </a:rPr>
              <a:t>Verlet</a:t>
            </a:r>
            <a:r>
              <a:rPr lang="en-GB" sz="1200" b="0" i="0" u="none" strike="noStrike" dirty="0">
                <a:solidFill>
                  <a:srgbClr val="111111"/>
                </a:solidFill>
                <a:effectLst/>
              </a:rPr>
              <a:t> integration methods</a:t>
            </a:r>
            <a:r>
              <a:rPr lang="ru-RU" sz="1200" dirty="0">
                <a:effectLst/>
              </a:rPr>
              <a:t>»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Эволюция проекта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0080" y="2546604"/>
            <a:ext cx="7863840" cy="27432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65480" y="1417320"/>
            <a:ext cx="822960" cy="292608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65480" y="1417320"/>
            <a:ext cx="822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Сен 2025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1072388" y="1709928"/>
            <a:ext cx="9144" cy="694944"/>
          </a:xfrm>
          <a:prstGeom prst="rect">
            <a:avLst/>
          </a:prstGeom>
          <a:solidFill>
            <a:srgbClr val="9999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655560" y="1417320"/>
            <a:ext cx="822960" cy="292608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7655560" y="1417320"/>
            <a:ext cx="822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Мар 2026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8062468" y="1709928"/>
            <a:ext cx="9144" cy="694944"/>
          </a:xfrm>
          <a:prstGeom prst="rect">
            <a:avLst/>
          </a:prstGeom>
          <a:solidFill>
            <a:srgbClr val="9999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921512" y="2404872"/>
            <a:ext cx="310896" cy="310896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21512" y="2404872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619760" y="283464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Теория КОЗТТ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1795272" y="2404872"/>
            <a:ext cx="310896" cy="310896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795272" y="2404872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1493520" y="283464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2D Python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2669032" y="2404872"/>
            <a:ext cx="310896" cy="310896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2669032" y="2404872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2367280" y="283464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3D Three.js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3542792" y="2404872"/>
            <a:ext cx="310896" cy="310896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3542792" y="2404872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3241040" y="283464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Verlet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4416552" y="2404872"/>
            <a:ext cx="310896" cy="310896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4416552" y="2404872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4114800" y="283464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Лагранж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5290312" y="2404872"/>
            <a:ext cx="310896" cy="310896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5290312" y="2404872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4988560" y="283464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Адапт. шаг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6164072" y="2404872"/>
            <a:ext cx="310896" cy="310896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6164072" y="2404872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5862320" y="283464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Траектории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7037832" y="2404872"/>
            <a:ext cx="310896" cy="310896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7037832" y="2404872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6736080" y="283464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Числ. эксп.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7911592" y="2404872"/>
            <a:ext cx="310896" cy="310896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7911592" y="2404872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100" dirty="0"/>
          </a:p>
        </p:txBody>
      </p:sp>
      <p:sp>
        <p:nvSpPr>
          <p:cNvPr id="37" name="Text 35"/>
          <p:cNvSpPr/>
          <p:nvPr/>
        </p:nvSpPr>
        <p:spPr>
          <a:xfrm>
            <a:off x="7609840" y="2834640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Публикация</a:t>
            </a:r>
            <a:endParaRPr lang="en-US" sz="1100" dirty="0"/>
          </a:p>
        </p:txBody>
      </p:sp>
      <p:sp>
        <p:nvSpPr>
          <p:cNvPr id="38" name="Shape 36"/>
          <p:cNvSpPr/>
          <p:nvPr/>
        </p:nvSpPr>
        <p:spPr>
          <a:xfrm>
            <a:off x="640080" y="3749040"/>
            <a:ext cx="7863840" cy="50292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37"/>
          <p:cNvSpPr/>
          <p:nvPr/>
        </p:nvSpPr>
        <p:spPr>
          <a:xfrm>
            <a:off x="822960" y="3767328"/>
            <a:ext cx="7498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месяцев: от теории до публикации на сайте</a:t>
            </a:r>
            <a:endParaRPr lang="en-US" sz="1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defRPr sz="2800" b="1">
                <a:solidFill>
                  <a:srgbClr val="1A1A1A"/>
                </a:solidFill>
                <a:latin typeface="Calibri"/>
              </a:defRPr>
            </a:pPr>
            <a:r>
              <a:t>Вывод</a:t>
            </a:r>
            <a:r>
              <a:rPr dirty="0"/>
              <a:t> </a:t>
            </a:r>
            <a:r>
              <a:rPr dirty="0" err="1"/>
              <a:t>уравнений</a:t>
            </a:r>
            <a:r>
              <a:rPr dirty="0"/>
              <a:t> </a:t>
            </a:r>
            <a:r>
              <a:rPr dirty="0" err="1"/>
              <a:t>движения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640080" y="1051560"/>
            <a:ext cx="7863840" cy="274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defRPr sz="1300">
                <a:solidFill>
                  <a:srgbClr val="666666"/>
                </a:solidFill>
                <a:latin typeface="Calibri"/>
              </a:defRPr>
            </a:pPr>
            <a:r>
              <a:t>Система уравнений движения через эффективный потенциал: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1371600"/>
            <a:ext cx="7863840" cy="210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eq_potent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63040"/>
            <a:ext cx="5175145" cy="438912"/>
          </a:xfrm>
          <a:prstGeom prst="rect">
            <a:avLst/>
          </a:prstGeom>
        </p:spPr>
      </p:pic>
      <p:pic>
        <p:nvPicPr>
          <p:cNvPr id="7" name="Picture 6" descr="eq_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43040"/>
            <a:ext cx="2006909" cy="438912"/>
          </a:xfrm>
          <a:prstGeom prst="rect">
            <a:avLst/>
          </a:prstGeom>
        </p:spPr>
      </p:pic>
      <p:pic>
        <p:nvPicPr>
          <p:cNvPr id="8" name="Picture 7" descr="eq_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423040"/>
            <a:ext cx="2073281" cy="438912"/>
          </a:xfrm>
          <a:prstGeom prst="rect">
            <a:avLst/>
          </a:prstGeom>
        </p:spPr>
      </p:pic>
      <p:pic>
        <p:nvPicPr>
          <p:cNvPr id="9" name="Picture 8" descr="eq_z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903040"/>
            <a:ext cx="887365" cy="438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0080" y="3700200"/>
            <a:ext cx="1249680" cy="6400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716280" y="3736776"/>
            <a:ext cx="1097280" cy="2926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500" b="1">
                <a:solidFill>
                  <a:srgbClr val="1A1A1A"/>
                </a:solidFill>
                <a:latin typeface="Cambria Math"/>
              </a:defRPr>
            </a:pPr>
            <a:r>
              <a:t>Ω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280" y="4047672"/>
            <a:ext cx="1097280" cy="228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>
                <a:solidFill>
                  <a:srgbClr val="666666"/>
                </a:solidFill>
                <a:latin typeface="Calibri"/>
              </a:defRPr>
            </a:pPr>
            <a:r>
              <a:t>эфф. потенциал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62912" y="3700200"/>
            <a:ext cx="1249680" cy="6400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2039112" y="3736776"/>
            <a:ext cx="1097280" cy="2926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500" b="1">
                <a:solidFill>
                  <a:srgbClr val="1A1A1A"/>
                </a:solidFill>
                <a:latin typeface="Cambria Math"/>
              </a:defRPr>
            </a:pPr>
            <a:r>
              <a:t>ω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9112" y="4047672"/>
            <a:ext cx="1097280" cy="228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>
                <a:solidFill>
                  <a:srgbClr val="666666"/>
                </a:solidFill>
                <a:latin typeface="Calibri"/>
              </a:defRPr>
            </a:pPr>
            <a:r>
              <a:t>угл. скорость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85744" y="3700200"/>
            <a:ext cx="1249680" cy="6400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3361944" y="3736776"/>
            <a:ext cx="1097280" cy="2926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500" b="1">
                <a:solidFill>
                  <a:srgbClr val="1A1A1A"/>
                </a:solidFill>
                <a:latin typeface="Cambria Math"/>
              </a:defRPr>
            </a:pPr>
            <a:r>
              <a:t>rₑ, rₘ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61944" y="4047672"/>
            <a:ext cx="1097280" cy="228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>
                <a:solidFill>
                  <a:srgbClr val="666666"/>
                </a:solidFill>
                <a:latin typeface="Calibri"/>
              </a:defRPr>
            </a:pPr>
            <a:r>
              <a:t>до центров масс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08576" y="3700200"/>
            <a:ext cx="1249680" cy="6400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4684776" y="3736776"/>
            <a:ext cx="1097280" cy="2926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500" b="1">
                <a:solidFill>
                  <a:srgbClr val="1A1A1A"/>
                </a:solidFill>
                <a:latin typeface="Cambria Math"/>
              </a:defRPr>
            </a:pPr>
            <a:r>
              <a:t>dₑ, dₘ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84776" y="4047672"/>
            <a:ext cx="1097280" cy="228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>
                <a:solidFill>
                  <a:srgbClr val="666666"/>
                </a:solidFill>
                <a:latin typeface="Calibri"/>
              </a:defRPr>
            </a:pPr>
            <a:r>
              <a:t>от барицентра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31408" y="3700200"/>
            <a:ext cx="1249680" cy="6400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6007608" y="3736776"/>
            <a:ext cx="1097280" cy="2926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500" b="1">
                <a:solidFill>
                  <a:srgbClr val="1A1A1A"/>
                </a:solidFill>
                <a:latin typeface="Cambria Math"/>
              </a:defRPr>
            </a:pPr>
            <a:r>
              <a:t>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07608" y="4047672"/>
            <a:ext cx="1097280" cy="228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>
                <a:solidFill>
                  <a:srgbClr val="666666"/>
                </a:solidFill>
                <a:latin typeface="Calibri"/>
              </a:defRPr>
            </a:pPr>
            <a:r>
              <a:t>грав. постоянная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54240" y="3700200"/>
            <a:ext cx="1249680" cy="6400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7330440" y="3736776"/>
            <a:ext cx="1097280" cy="2926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500" b="1">
                <a:solidFill>
                  <a:srgbClr val="1A1A1A"/>
                </a:solidFill>
                <a:latin typeface="Cambria Math"/>
              </a:defRPr>
            </a:pPr>
            <a:r>
              <a:t>Mₑ, Mₘ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30440" y="4047672"/>
            <a:ext cx="1097280" cy="228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>
                <a:solidFill>
                  <a:srgbClr val="666666"/>
                </a:solidFill>
                <a:latin typeface="Calibri"/>
              </a:defRPr>
            </a:pPr>
            <a:r>
              <a:t>массы тел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0080" y="4431720"/>
            <a:ext cx="4645152" cy="457200"/>
          </a:xfrm>
          <a:prstGeom prst="rect">
            <a:avLst/>
          </a:prstGeom>
          <a:solidFill>
            <a:srgbClr val="2A2A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777240" y="4459152"/>
            <a:ext cx="4297680" cy="4023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Cambria Math"/>
              </a:rPr>
              <a:t>2ωẏ</a:t>
            </a:r>
            <a:r>
              <a:rPr sz="1300" b="1">
                <a:solidFill>
                  <a:srgbClr val="FFFFFF"/>
                </a:solidFill>
                <a:latin typeface="Calibri"/>
              </a:rPr>
              <a:t>  и  </a:t>
            </a:r>
            <a:r>
              <a:rPr sz="1300" b="1">
                <a:solidFill>
                  <a:srgbClr val="FFFFFF"/>
                </a:solidFill>
                <a:latin typeface="Cambria Math"/>
              </a:rPr>
              <a:t>−2ωẋ</a:t>
            </a:r>
            <a:r>
              <a:rPr sz="1300" b="1">
                <a:solidFill>
                  <a:srgbClr val="FFFFFF"/>
                </a:solidFill>
                <a:latin typeface="Calibri"/>
              </a:rPr>
              <a:t>  — члены Кориолиса, не входят в 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Актуальность и аналоги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005840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КОЗТТ — базовая модель динамики Земля–Луна. Аналитического решения не существует</a:t>
            </a:r>
            <a:endParaRPr lang="en-US" sz="12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0080" y="1325880"/>
          <a:ext cx="7315200" cy="2609088"/>
        </p:xfrm>
        <a:graphic>
          <a:graphicData uri="http://schemas.openxmlformats.org/drawingml/2006/table">
            <a:tbl>
              <a:tblPr/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Инструмент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КОЗТТ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3D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Тяга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Якоби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Веб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A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GMAT (NASA)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STK (Ansys/AGI)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Universe Sandbox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PhET Simulations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Desmos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«Орбита. Челлендж»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CCCCC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rocketlauncher.space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●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640080" y="4160520"/>
            <a:ext cx="7315200" cy="41148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22960" y="4169664"/>
            <a:ext cx="6949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Я искал готовый симулятор — и не нашёл</a:t>
            </a:r>
            <a:endParaRPr lang="en-US" sz="1400" dirty="0"/>
          </a:p>
        </p:txBody>
      </p:sp>
      <p:sp>
        <p:nvSpPr>
          <p:cNvPr id="9" name="Text 5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16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FAFBB1-2C62-ED6A-E48D-7066D871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149" y="1061549"/>
            <a:ext cx="2651760" cy="265176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https://</a:t>
            </a:r>
            <a:r>
              <a:rPr lang="en-US" sz="2800" b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rocketlauncher.space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640080" y="3931920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●  3D визуализация системы Земля–Луна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4754880" y="3931920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●  Три интегратора с контролем Якоби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640080" y="4251960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●  Двигатель с настройкой окна тяги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4754880" y="4251960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●  Точки Лагранжа L1–L5</a:t>
            </a:r>
            <a:endParaRPr lang="en-US" sz="1200" dirty="0"/>
          </a:p>
        </p:txBody>
      </p:sp>
      <p:sp>
        <p:nvSpPr>
          <p:cNvPr id="12" name="Text 7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16</a:t>
            </a:r>
            <a:endParaRPr lang="en-US" sz="1000" dirty="0"/>
          </a:p>
        </p:txBody>
      </p:sp>
      <p:pic>
        <p:nvPicPr>
          <p:cNvPr id="13" name="Picture 12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35713126-5E0C-BC1E-D9D8-648DAEADC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061549"/>
            <a:ext cx="4814789" cy="2641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Цели и задачи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0080" y="1143000"/>
            <a:ext cx="7863840" cy="59436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22960" y="1161288"/>
            <a:ext cx="7498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обучающего веб-симулятора траекторий в системе Земля–Луна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640080" y="2057400"/>
            <a:ext cx="365760" cy="365760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40080" y="205740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143000" y="2011680"/>
            <a:ext cx="3154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Изучить теоретические основы КОЗТТ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640080" y="2788920"/>
            <a:ext cx="365760" cy="365760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40080" y="27889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1143000" y="2743200"/>
            <a:ext cx="3154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Вывести уравнения движения во вращающейся системе координат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640080" y="3520440"/>
            <a:ext cx="365760" cy="365760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40080" y="352044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143000" y="3474720"/>
            <a:ext cx="3154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Реализовать расчёт траектории методом Эйлера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4754880" y="2057400"/>
            <a:ext cx="365760" cy="365760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754880" y="205740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257800" y="2011680"/>
            <a:ext cx="3154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Реализовать метод Верле, сравнить точность с Эйлером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4754880" y="2788920"/>
            <a:ext cx="365760" cy="365760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754880" y="27889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5257800" y="2743200"/>
            <a:ext cx="3154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Численно найти точки Лагранжа L1–L5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4754880" y="3520440"/>
            <a:ext cx="365760" cy="365760"/>
          </a:xfrm>
          <a:prstGeom prst="ellipse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4754880" y="352044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5257800" y="3474720"/>
            <a:ext cx="3154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Создать интерактивный 3D веб-симулятор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16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28001-E700-3BA0-F29A-0EFC03F23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915F353-4A35-691D-5271-FE3316334832}"/>
              </a:ext>
            </a:extLst>
          </p:cNvPr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Математическая модель</a:t>
            </a:r>
            <a:endParaRPr lang="en-US" sz="280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A1A565C-E760-D034-0D0C-81444F7021B1}"/>
              </a:ext>
            </a:extLst>
          </p:cNvPr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61951FF-99B4-6591-AFB2-C48FBBAFBF87}"/>
              </a:ext>
            </a:extLst>
          </p:cNvPr>
          <p:cNvSpPr/>
          <p:nvPr/>
        </p:nvSpPr>
        <p:spPr>
          <a:xfrm>
            <a:off x="640080" y="1051560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Уравнения движения во вращающейся системе координат:</a:t>
            </a:r>
            <a:endParaRPr lang="en-US" sz="13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CF7FA652-40D1-492D-58DA-FD102C732ABB}"/>
              </a:ext>
            </a:extLst>
          </p:cNvPr>
          <p:cNvSpPr/>
          <p:nvPr/>
        </p:nvSpPr>
        <p:spPr>
          <a:xfrm>
            <a:off x="640080" y="1371600"/>
            <a:ext cx="7863840" cy="169164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/sessions/fervent-ecstatic-fermi/mnt/spacerocketlauncher/latex/eq_x.png">
            <a:extLst>
              <a:ext uri="{FF2B5EF4-FFF2-40B4-BE49-F238E27FC236}">
                <a16:creationId xmlns:a16="http://schemas.microsoft.com/office/drawing/2014/main" id="{C3D9850F-EFDF-E393-5375-0653C6747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63040"/>
            <a:ext cx="4979836" cy="438912"/>
          </a:xfrm>
          <a:prstGeom prst="rect">
            <a:avLst/>
          </a:prstGeom>
        </p:spPr>
      </p:pic>
      <p:pic>
        <p:nvPicPr>
          <p:cNvPr id="7" name="Image 1" descr="/sessions/fervent-ecstatic-fermi/mnt/spacerocketlauncher/latex/eq_y.png">
            <a:extLst>
              <a:ext uri="{FF2B5EF4-FFF2-40B4-BE49-F238E27FC236}">
                <a16:creationId xmlns:a16="http://schemas.microsoft.com/office/drawing/2014/main" id="{C2D0E31B-4BA0-15AD-42CB-1000245E3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65960"/>
            <a:ext cx="4139666" cy="438912"/>
          </a:xfrm>
          <a:prstGeom prst="rect">
            <a:avLst/>
          </a:prstGeom>
        </p:spPr>
      </p:pic>
      <p:pic>
        <p:nvPicPr>
          <p:cNvPr id="8" name="Image 2" descr="/sessions/fervent-ecstatic-fermi/mnt/spacerocketlauncher/latex/eq_z.png">
            <a:extLst>
              <a:ext uri="{FF2B5EF4-FFF2-40B4-BE49-F238E27FC236}">
                <a16:creationId xmlns:a16="http://schemas.microsoft.com/office/drawing/2014/main" id="{BE7AC61E-8739-3B05-83DC-38FEFD771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468880"/>
            <a:ext cx="2673073" cy="438912"/>
          </a:xfrm>
          <a:prstGeom prst="rect">
            <a:avLst/>
          </a:prstGeom>
        </p:spPr>
      </p:pic>
      <p:sp>
        <p:nvSpPr>
          <p:cNvPr id="9" name="Shape 4">
            <a:extLst>
              <a:ext uri="{FF2B5EF4-FFF2-40B4-BE49-F238E27FC236}">
                <a16:creationId xmlns:a16="http://schemas.microsoft.com/office/drawing/2014/main" id="{83E65C9F-E03E-6118-4A56-A68E454D21BC}"/>
              </a:ext>
            </a:extLst>
          </p:cNvPr>
          <p:cNvSpPr/>
          <p:nvPr/>
        </p:nvSpPr>
        <p:spPr>
          <a:xfrm>
            <a:off x="640080" y="3291840"/>
            <a:ext cx="1249680" cy="6400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9E93406C-AD5C-FDCA-0509-B0261851FDE9}"/>
              </a:ext>
            </a:extLst>
          </p:cNvPr>
          <p:cNvSpPr/>
          <p:nvPr/>
        </p:nvSpPr>
        <p:spPr>
          <a:xfrm>
            <a:off x="716280" y="3328416"/>
            <a:ext cx="1097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A1A1A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G</a:t>
            </a:r>
            <a:endParaRPr lang="en-US" sz="150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3AC3778B-F0D2-7FEE-5963-9B8870B8548A}"/>
              </a:ext>
            </a:extLst>
          </p:cNvPr>
          <p:cNvSpPr/>
          <p:nvPr/>
        </p:nvSpPr>
        <p:spPr>
          <a:xfrm>
            <a:off x="716280" y="3639312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грав. постоянная</a:t>
            </a:r>
            <a:endParaRPr lang="en-US" sz="1100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7631138A-A93B-0105-7E2D-E710FA8C9AA0}"/>
              </a:ext>
            </a:extLst>
          </p:cNvPr>
          <p:cNvSpPr/>
          <p:nvPr/>
        </p:nvSpPr>
        <p:spPr>
          <a:xfrm>
            <a:off x="1962912" y="3291840"/>
            <a:ext cx="1249680" cy="6400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80E1BA65-8CB4-166D-E37D-963111C2C7EE}"/>
              </a:ext>
            </a:extLst>
          </p:cNvPr>
          <p:cNvSpPr/>
          <p:nvPr/>
        </p:nvSpPr>
        <p:spPr>
          <a:xfrm>
            <a:off x="2037937" y="3328416"/>
            <a:ext cx="1097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A1A1A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Mₑ, Mₘ</a:t>
            </a:r>
            <a:endParaRPr lang="en-US" sz="1500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D235FD8B-4F88-B0B8-AE1E-2CD7F09E5482}"/>
              </a:ext>
            </a:extLst>
          </p:cNvPr>
          <p:cNvSpPr/>
          <p:nvPr/>
        </p:nvSpPr>
        <p:spPr>
          <a:xfrm>
            <a:off x="2037937" y="3639312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массы</a:t>
            </a:r>
            <a:r>
              <a:rPr lang="en-US" sz="11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тел</a:t>
            </a:r>
            <a:endParaRPr lang="en-US" sz="110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C61669DE-996A-C63E-E04A-750F7EA4E005}"/>
              </a:ext>
            </a:extLst>
          </p:cNvPr>
          <p:cNvSpPr/>
          <p:nvPr/>
        </p:nvSpPr>
        <p:spPr>
          <a:xfrm>
            <a:off x="3285744" y="3291840"/>
            <a:ext cx="1249680" cy="6400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838D998C-5E79-56B2-FE04-1508FC588089}"/>
              </a:ext>
            </a:extLst>
          </p:cNvPr>
          <p:cNvSpPr/>
          <p:nvPr/>
        </p:nvSpPr>
        <p:spPr>
          <a:xfrm>
            <a:off x="3359594" y="3328416"/>
            <a:ext cx="1097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A1A1A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dₑ, dₘ</a:t>
            </a:r>
            <a:endParaRPr lang="en-US" sz="1500" dirty="0"/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65AEFAD7-B637-21ED-BBE9-65AEE977454C}"/>
              </a:ext>
            </a:extLst>
          </p:cNvPr>
          <p:cNvSpPr/>
          <p:nvPr/>
        </p:nvSpPr>
        <p:spPr>
          <a:xfrm>
            <a:off x="3359594" y="3639312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 барицентра</a:t>
            </a:r>
            <a:endParaRPr lang="en-US" sz="1100" dirty="0"/>
          </a:p>
        </p:txBody>
      </p:sp>
      <p:sp>
        <p:nvSpPr>
          <p:cNvPr id="18" name="Shape 13">
            <a:extLst>
              <a:ext uri="{FF2B5EF4-FFF2-40B4-BE49-F238E27FC236}">
                <a16:creationId xmlns:a16="http://schemas.microsoft.com/office/drawing/2014/main" id="{558448AA-39E4-6351-2A9E-7B10FF225ACC}"/>
              </a:ext>
            </a:extLst>
          </p:cNvPr>
          <p:cNvSpPr/>
          <p:nvPr/>
        </p:nvSpPr>
        <p:spPr>
          <a:xfrm>
            <a:off x="4608576" y="3291840"/>
            <a:ext cx="1249680" cy="6400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DD240196-DF0D-18D2-59EA-73AE83324CC8}"/>
              </a:ext>
            </a:extLst>
          </p:cNvPr>
          <p:cNvSpPr/>
          <p:nvPr/>
        </p:nvSpPr>
        <p:spPr>
          <a:xfrm>
            <a:off x="4681251" y="3328416"/>
            <a:ext cx="1097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A1A1A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rₑ, rₘ</a:t>
            </a:r>
            <a:endParaRPr lang="en-US" sz="1500" dirty="0"/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E43AEFE2-6917-CCED-049C-25BEA0DA837F}"/>
              </a:ext>
            </a:extLst>
          </p:cNvPr>
          <p:cNvSpPr/>
          <p:nvPr/>
        </p:nvSpPr>
        <p:spPr>
          <a:xfrm>
            <a:off x="4681251" y="3639312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 центров масс</a:t>
            </a:r>
            <a:endParaRPr lang="en-US" sz="1100" dirty="0"/>
          </a:p>
        </p:txBody>
      </p:sp>
      <p:sp>
        <p:nvSpPr>
          <p:cNvPr id="21" name="Shape 16">
            <a:extLst>
              <a:ext uri="{FF2B5EF4-FFF2-40B4-BE49-F238E27FC236}">
                <a16:creationId xmlns:a16="http://schemas.microsoft.com/office/drawing/2014/main" id="{157C1D48-E043-3285-8524-1984F0F9CD95}"/>
              </a:ext>
            </a:extLst>
          </p:cNvPr>
          <p:cNvSpPr/>
          <p:nvPr/>
        </p:nvSpPr>
        <p:spPr>
          <a:xfrm>
            <a:off x="5931408" y="3291840"/>
            <a:ext cx="1249680" cy="6400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7">
            <a:extLst>
              <a:ext uri="{FF2B5EF4-FFF2-40B4-BE49-F238E27FC236}">
                <a16:creationId xmlns:a16="http://schemas.microsoft.com/office/drawing/2014/main" id="{69E34680-82A0-449C-B83F-DA2952536F4B}"/>
              </a:ext>
            </a:extLst>
          </p:cNvPr>
          <p:cNvSpPr/>
          <p:nvPr/>
        </p:nvSpPr>
        <p:spPr>
          <a:xfrm>
            <a:off x="6002908" y="3328416"/>
            <a:ext cx="1097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A1A1A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ω</a:t>
            </a:r>
            <a:endParaRPr lang="en-US" sz="1500" dirty="0"/>
          </a:p>
        </p:txBody>
      </p:sp>
      <p:sp>
        <p:nvSpPr>
          <p:cNvPr id="23" name="Text 18">
            <a:extLst>
              <a:ext uri="{FF2B5EF4-FFF2-40B4-BE49-F238E27FC236}">
                <a16:creationId xmlns:a16="http://schemas.microsoft.com/office/drawing/2014/main" id="{4B209482-E571-868A-84C4-8902A81C751C}"/>
              </a:ext>
            </a:extLst>
          </p:cNvPr>
          <p:cNvSpPr/>
          <p:nvPr/>
        </p:nvSpPr>
        <p:spPr>
          <a:xfrm>
            <a:off x="6002908" y="3639312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угл. скорость</a:t>
            </a:r>
            <a:endParaRPr lang="en-US" sz="1100" dirty="0"/>
          </a:p>
        </p:txBody>
      </p:sp>
      <p:sp>
        <p:nvSpPr>
          <p:cNvPr id="24" name="Shape 19">
            <a:extLst>
              <a:ext uri="{FF2B5EF4-FFF2-40B4-BE49-F238E27FC236}">
                <a16:creationId xmlns:a16="http://schemas.microsoft.com/office/drawing/2014/main" id="{248A66D2-2D0E-21C3-C790-C035E2C676A1}"/>
              </a:ext>
            </a:extLst>
          </p:cNvPr>
          <p:cNvSpPr/>
          <p:nvPr/>
        </p:nvSpPr>
        <p:spPr>
          <a:xfrm>
            <a:off x="640080" y="4023360"/>
            <a:ext cx="4645152" cy="45720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0">
            <a:extLst>
              <a:ext uri="{FF2B5EF4-FFF2-40B4-BE49-F238E27FC236}">
                <a16:creationId xmlns:a16="http://schemas.microsoft.com/office/drawing/2014/main" id="{5557098D-EBDD-7C8C-C369-EDF368C888F1}"/>
              </a:ext>
            </a:extLst>
          </p:cNvPr>
          <p:cNvSpPr/>
          <p:nvPr/>
        </p:nvSpPr>
        <p:spPr>
          <a:xfrm>
            <a:off x="777240" y="4050792"/>
            <a:ext cx="4297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2ωẏ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и  </a:t>
            </a:r>
            <a:r>
              <a:rPr lang="en-US" sz="1300" b="1" dirty="0">
                <a:solidFill>
                  <a:srgbClr val="FFFFFF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−2ωẋ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</a:t>
            </a:r>
            <a:r>
              <a:rPr lang="en-US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ускорение</a:t>
            </a:r>
            <a:r>
              <a:rPr lang="ru-RU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от силы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Кориолиса. Зависит от скорости</a:t>
            </a:r>
            <a:endParaRPr lang="en-US" sz="1300" dirty="0"/>
          </a:p>
        </p:txBody>
      </p:sp>
      <p:sp>
        <p:nvSpPr>
          <p:cNvPr id="26" name="Text 21">
            <a:extLst>
              <a:ext uri="{FF2B5EF4-FFF2-40B4-BE49-F238E27FC236}">
                <a16:creationId xmlns:a16="http://schemas.microsoft.com/office/drawing/2014/main" id="{19464F16-538F-C8BB-BEF2-EF4B2E44E8BD}"/>
              </a:ext>
            </a:extLst>
          </p:cNvPr>
          <p:cNvSpPr/>
          <p:nvPr/>
        </p:nvSpPr>
        <p:spPr>
          <a:xfrm>
            <a:off x="5358384" y="4023360"/>
            <a:ext cx="314553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модель </a:t>
            </a:r>
            <a:r>
              <a:rPr lang="en-US" sz="1200" i="1" dirty="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тяги</a:t>
            </a:r>
            <a:r>
              <a:rPr lang="en-US" sz="12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200" i="1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F = const</a:t>
            </a:r>
            <a:r>
              <a:rPr lang="ru-RU" sz="1200" i="1" dirty="0">
                <a:solidFill>
                  <a:srgbClr val="666666"/>
                </a:solidFill>
                <a:latin typeface="Calibri" pitchFamily="34" charset="0"/>
                <a:ea typeface="Cambria Math" pitchFamily="34" charset="-122"/>
                <a:cs typeface="Calibri" pitchFamily="34" charset="-120"/>
              </a:rPr>
              <a:t> </a:t>
            </a:r>
            <a:r>
              <a:rPr lang="en-US" sz="1200" i="1" dirty="0" err="1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</a:t>
            </a:r>
            <a:r>
              <a:rPr lang="en-US" sz="12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окне </a:t>
            </a:r>
            <a:r>
              <a:rPr lang="en-US" sz="1200" i="1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[tₒₙ, t</a:t>
            </a:r>
            <a:r>
              <a:rPr lang="en-US" sz="1200" i="1" baseline="-25000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off</a:t>
            </a:r>
            <a:r>
              <a:rPr lang="en-US" sz="1200" i="1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]</a:t>
            </a:r>
            <a:endParaRPr lang="en-US" sz="1200" dirty="0"/>
          </a:p>
        </p:txBody>
      </p:sp>
      <p:sp>
        <p:nvSpPr>
          <p:cNvPr id="28" name="Text 22">
            <a:extLst>
              <a:ext uri="{FF2B5EF4-FFF2-40B4-BE49-F238E27FC236}">
                <a16:creationId xmlns:a16="http://schemas.microsoft.com/office/drawing/2014/main" id="{0D47A120-D078-AC80-BB4F-DB20B0920C99}"/>
              </a:ext>
            </a:extLst>
          </p:cNvPr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16</a:t>
            </a:r>
            <a:endParaRPr lang="en-US" sz="1000" dirty="0"/>
          </a:p>
        </p:txBody>
      </p:sp>
      <p:sp>
        <p:nvSpPr>
          <p:cNvPr id="29" name="Shape 16">
            <a:extLst>
              <a:ext uri="{FF2B5EF4-FFF2-40B4-BE49-F238E27FC236}">
                <a16:creationId xmlns:a16="http://schemas.microsoft.com/office/drawing/2014/main" id="{1D206C7B-0635-AC9D-D228-C208D0D2E9B8}"/>
              </a:ext>
            </a:extLst>
          </p:cNvPr>
          <p:cNvSpPr/>
          <p:nvPr/>
        </p:nvSpPr>
        <p:spPr>
          <a:xfrm>
            <a:off x="7254240" y="3291840"/>
            <a:ext cx="1249680" cy="6400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17">
            <a:extLst>
              <a:ext uri="{FF2B5EF4-FFF2-40B4-BE49-F238E27FC236}">
                <a16:creationId xmlns:a16="http://schemas.microsoft.com/office/drawing/2014/main" id="{69E8646B-ABA6-D48D-9669-D19F090764A7}"/>
              </a:ext>
            </a:extLst>
          </p:cNvPr>
          <p:cNvSpPr/>
          <p:nvPr/>
        </p:nvSpPr>
        <p:spPr>
          <a:xfrm>
            <a:off x="7330440" y="3328416"/>
            <a:ext cx="1097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 = M - 𝛌t</a:t>
            </a:r>
          </a:p>
        </p:txBody>
      </p:sp>
      <p:sp>
        <p:nvSpPr>
          <p:cNvPr id="31" name="Text 18">
            <a:extLst>
              <a:ext uri="{FF2B5EF4-FFF2-40B4-BE49-F238E27FC236}">
                <a16:creationId xmlns:a16="http://schemas.microsoft.com/office/drawing/2014/main" id="{4F94A453-F180-48F8-31BF-A638502D8E66}"/>
              </a:ext>
            </a:extLst>
          </p:cNvPr>
          <p:cNvSpPr/>
          <p:nvPr/>
        </p:nvSpPr>
        <p:spPr>
          <a:xfrm>
            <a:off x="7330440" y="3639312"/>
            <a:ext cx="1097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100" i="1" dirty="0">
                <a:solidFill>
                  <a:srgbClr val="666666"/>
                </a:solidFill>
                <a:latin typeface="Calibri" pitchFamily="34" charset="0"/>
                <a:cs typeface="Calibri" pitchFamily="34" charset="-120"/>
              </a:rPr>
              <a:t>масса топлива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6515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Область применимости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0080" y="1143000"/>
            <a:ext cx="2496312" cy="20116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68680" y="1234440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868680" y="1691640"/>
            <a:ext cx="20391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Круговая орбита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68680" y="2103120"/>
            <a:ext cx="203911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Орбита Луны считается круговой</a:t>
            </a:r>
            <a:endParaRPr lang="en-US" sz="13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(реальный эксцентриситет = 0.055)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3319272" y="1143000"/>
            <a:ext cx="2496312" cy="20116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3547872" y="1234440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3547872" y="1691640"/>
            <a:ext cx="20391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Малая масса КА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547872" y="2103120"/>
            <a:ext cx="203911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Масса аппарата пренебрежимо мала</a:t>
            </a:r>
            <a:endParaRPr lang="en-US" sz="13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 сравнению с Землёй и Луной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5998464" y="1143000"/>
            <a:ext cx="2496312" cy="20116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227064" y="1234440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6227064" y="1691640"/>
            <a:ext cx="20391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Без Солнца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227064" y="2103120"/>
            <a:ext cx="203911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 учитывается притяжение</a:t>
            </a:r>
            <a:endParaRPr lang="en-US" sz="13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Солнца и других тел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640080" y="3429000"/>
            <a:ext cx="7863840" cy="13716"/>
          </a:xfrm>
          <a:prstGeom prst="rect">
            <a:avLst/>
          </a:prstGeom>
          <a:solidFill>
            <a:srgbClr val="DDDD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640080" y="3611880"/>
            <a:ext cx="3840480" cy="73152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822960" y="365760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Модель корректна для качественного</a:t>
            </a:r>
            <a:endParaRPr lang="en-US" sz="130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изучения динамики и учебных целей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4663440" y="3611880"/>
            <a:ext cx="3840480" cy="73152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846320" y="365760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Для реальных миссий используются</a:t>
            </a:r>
            <a:endParaRPr lang="en-US" sz="130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полные эфемеридные модели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16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 интегратора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0080" y="1143000"/>
            <a:ext cx="2496312" cy="24688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68680" y="1234440"/>
            <a:ext cx="20391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 Эйлера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868680" y="1664208"/>
            <a:ext cx="2039112" cy="13716"/>
          </a:xfrm>
          <a:prstGeom prst="rect">
            <a:avLst/>
          </a:prstGeom>
          <a:solidFill>
            <a:srgbClr val="DDDD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68680" y="1783080"/>
            <a:ext cx="2039112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Простой, порядок </a:t>
            </a:r>
            <a:r>
              <a:rPr lang="en-US" sz="1200" i="1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O(h)</a:t>
            </a:r>
            <a:endParaRPr lang="en-US" sz="1200" i="1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 сохраняет энергию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868680" y="3117276"/>
            <a:ext cx="20391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1A1A1A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O(h)</a:t>
            </a:r>
            <a:endParaRPr lang="en-US" sz="2000" i="1" dirty="0"/>
          </a:p>
        </p:txBody>
      </p:sp>
      <p:sp>
        <p:nvSpPr>
          <p:cNvPr id="9" name="Shape 7"/>
          <p:cNvSpPr/>
          <p:nvPr/>
        </p:nvSpPr>
        <p:spPr>
          <a:xfrm>
            <a:off x="3319272" y="1143000"/>
            <a:ext cx="2496312" cy="24688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547872" y="1234440"/>
            <a:ext cx="20391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Верле </a:t>
            </a:r>
            <a:r>
              <a:rPr lang="ru-RU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 явной обработкой Кор. члена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547872" y="1664208"/>
            <a:ext cx="2039112" cy="13716"/>
          </a:xfrm>
          <a:prstGeom prst="rect">
            <a:avLst/>
          </a:prstGeom>
          <a:solidFill>
            <a:srgbClr val="DDDD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547872" y="1783080"/>
            <a:ext cx="2039112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Симплектический, </a:t>
            </a:r>
            <a:r>
              <a:rPr lang="en-US" sz="1200" i="1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O(h²)</a:t>
            </a: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теор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 Кориолис</a:t>
            </a:r>
            <a:r>
              <a:rPr lang="ru-RU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все портит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Деградация до</a:t>
            </a:r>
            <a:r>
              <a:rPr lang="ru-RU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i="1" dirty="0">
                <a:solidFill>
                  <a:srgbClr val="666666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O(h)</a:t>
            </a: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в КОЗТТ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547872" y="3117276"/>
            <a:ext cx="20391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1A1A1A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O(h)</a:t>
            </a:r>
            <a:r>
              <a:rPr lang="en-US" sz="16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в КОЗТТ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5998464" y="1143000"/>
            <a:ext cx="2496312" cy="2468880"/>
          </a:xfrm>
          <a:prstGeom prst="rect">
            <a:avLst/>
          </a:prstGeom>
          <a:solidFill>
            <a:srgbClr val="2A2A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227064" y="1234440"/>
            <a:ext cx="20391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Верле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с 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итеративной коррекцией скорости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227064" y="1664208"/>
            <a:ext cx="2039112" cy="13716"/>
          </a:xfrm>
          <a:prstGeom prst="rect">
            <a:avLst/>
          </a:prstGeom>
          <a:solidFill>
            <a:srgbClr val="5555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227064" y="1783080"/>
            <a:ext cx="2039112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итерации за шаг уточняют </a:t>
            </a:r>
            <a:r>
              <a:rPr lang="en-US" sz="1200" dirty="0">
                <a:solidFill>
                  <a:srgbClr val="CCCCCC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v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Восстанавливает порядок</a:t>
            </a:r>
            <a:r>
              <a:rPr lang="ru-RU" sz="12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i="1" dirty="0">
                <a:solidFill>
                  <a:srgbClr val="CCCCCC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O(h²)</a:t>
            </a:r>
            <a:endParaRPr lang="en-US" sz="1200" i="1" dirty="0"/>
          </a:p>
        </p:txBody>
      </p:sp>
      <p:sp>
        <p:nvSpPr>
          <p:cNvPr id="18" name="Text 16"/>
          <p:cNvSpPr/>
          <p:nvPr/>
        </p:nvSpPr>
        <p:spPr>
          <a:xfrm>
            <a:off x="6227064" y="3117276"/>
            <a:ext cx="203911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FFFFFF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O(h²)</a:t>
            </a:r>
            <a:endParaRPr lang="en-US" sz="2000" i="1" dirty="0"/>
          </a:p>
        </p:txBody>
      </p:sp>
      <p:sp>
        <p:nvSpPr>
          <p:cNvPr id="19" name="Shape 17"/>
          <p:cNvSpPr/>
          <p:nvPr/>
        </p:nvSpPr>
        <p:spPr>
          <a:xfrm>
            <a:off x="640080" y="3794760"/>
            <a:ext cx="7863840" cy="54864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822960" y="3822192"/>
            <a:ext cx="7498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Кориолисово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ускорение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>
                <a:solidFill>
                  <a:srgbClr val="333333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2ω × v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зависит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скорости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ru-RU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Верле с явной обработкой Кориолисова члена </a:t>
            </a: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теряет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порядок → </a:t>
            </a:r>
            <a:r>
              <a:rPr lang="en-US" sz="13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итерации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восстанавливают </a:t>
            </a:r>
            <a:r>
              <a:rPr lang="en-US" sz="1300" i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</a:t>
            </a:r>
            <a:r>
              <a:rPr lang="en-US" sz="1300" i="1" dirty="0">
                <a:solidFill>
                  <a:srgbClr val="333333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(h²)</a:t>
            </a:r>
            <a:endParaRPr lang="en-US" sz="1300" i="1" dirty="0"/>
          </a:p>
        </p:txBody>
      </p:sp>
      <p:sp>
        <p:nvSpPr>
          <p:cNvPr id="22" name="Text 19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16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Интеграл Якоби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640080" y="868680"/>
            <a:ext cx="2286000" cy="41148"/>
          </a:xfrm>
          <a:prstGeom prst="rect">
            <a:avLst/>
          </a:prstGeom>
          <a:solidFill>
            <a:srgbClr val="1A1A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143000"/>
            <a:ext cx="7863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Единственная сохраняющаяся величина в КОЗТТ</a:t>
            </a:r>
            <a:endParaRPr lang="en-US" sz="1500" dirty="0"/>
          </a:p>
        </p:txBody>
      </p:sp>
      <p:pic>
        <p:nvPicPr>
          <p:cNvPr id="5" name="Image 0" descr="/sessions/fervent-ecstatic-fermi/mnt/spacerocketlauncher/latex/jacobi_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032" y="1554480"/>
            <a:ext cx="4059936" cy="777240"/>
          </a:xfrm>
          <a:prstGeom prst="rect">
            <a:avLst/>
          </a:prstGeom>
        </p:spPr>
      </p:pic>
      <p:pic>
        <p:nvPicPr>
          <p:cNvPr id="6" name="Image 1" descr="/sessions/fervent-ecstatic-fermi/mnt/spacerocketlauncher/latex/jacobi_drif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368" y="2377440"/>
            <a:ext cx="3255264" cy="32004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640080" y="2880360"/>
            <a:ext cx="1874520" cy="10972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640080" y="2880360"/>
            <a:ext cx="1874520" cy="128016"/>
          </a:xfrm>
          <a:prstGeom prst="rect">
            <a:avLst/>
          </a:prstGeom>
          <a:solidFill>
            <a:srgbClr val="22C55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777240" y="3127248"/>
            <a:ext cx="1600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 0.001%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777240" y="3547872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Отлично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2633472" y="2880360"/>
            <a:ext cx="1874520" cy="10972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2633472" y="2880360"/>
            <a:ext cx="1874520" cy="128016"/>
          </a:xfrm>
          <a:prstGeom prst="rect">
            <a:avLst/>
          </a:prstGeom>
          <a:solidFill>
            <a:srgbClr val="EAB30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/>
          <p:nvPr/>
        </p:nvSpPr>
        <p:spPr>
          <a:xfrm>
            <a:off x="2770632" y="3127248"/>
            <a:ext cx="1600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 0.01%</a:t>
            </a:r>
            <a:endParaRPr lang="en-US" sz="2200" dirty="0"/>
          </a:p>
        </p:txBody>
      </p:sp>
      <p:sp>
        <p:nvSpPr>
          <p:cNvPr id="14" name="Text 10"/>
          <p:cNvSpPr/>
          <p:nvPr/>
        </p:nvSpPr>
        <p:spPr>
          <a:xfrm>
            <a:off x="2770632" y="3547872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Хорошо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4626864" y="2880360"/>
            <a:ext cx="1874520" cy="10972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4626864" y="2880360"/>
            <a:ext cx="1874520" cy="128016"/>
          </a:xfrm>
          <a:prstGeom prst="rect">
            <a:avLst/>
          </a:prstGeom>
          <a:solidFill>
            <a:srgbClr val="F9731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/>
          <p:nvPr/>
        </p:nvSpPr>
        <p:spPr>
          <a:xfrm>
            <a:off x="4764024" y="3127248"/>
            <a:ext cx="1600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 0.1%</a:t>
            </a:r>
            <a:endParaRPr lang="en-US" sz="2200" dirty="0"/>
          </a:p>
        </p:txBody>
      </p:sp>
      <p:sp>
        <p:nvSpPr>
          <p:cNvPr id="18" name="Text 14"/>
          <p:cNvSpPr/>
          <p:nvPr/>
        </p:nvSpPr>
        <p:spPr>
          <a:xfrm>
            <a:off x="4764024" y="3547872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Допустимо</a:t>
            </a:r>
            <a:endParaRPr lang="en-US" sz="1400" dirty="0"/>
          </a:p>
        </p:txBody>
      </p:sp>
      <p:sp>
        <p:nvSpPr>
          <p:cNvPr id="19" name="Shape 15"/>
          <p:cNvSpPr/>
          <p:nvPr/>
        </p:nvSpPr>
        <p:spPr>
          <a:xfrm>
            <a:off x="6620256" y="2880360"/>
            <a:ext cx="1874520" cy="109728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6620256" y="2880360"/>
            <a:ext cx="1874520" cy="128016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7"/>
          <p:cNvSpPr/>
          <p:nvPr/>
        </p:nvSpPr>
        <p:spPr>
          <a:xfrm>
            <a:off x="6757416" y="3127248"/>
            <a:ext cx="1600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&gt; 0.1%</a:t>
            </a:r>
            <a:endParaRPr lang="en-US" sz="2200" dirty="0"/>
          </a:p>
        </p:txBody>
      </p:sp>
      <p:sp>
        <p:nvSpPr>
          <p:cNvPr id="22" name="Text 18"/>
          <p:cNvSpPr/>
          <p:nvPr/>
        </p:nvSpPr>
        <p:spPr>
          <a:xfrm>
            <a:off x="6757416" y="3547872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Плохо</a:t>
            </a:r>
            <a:endParaRPr lang="en-US" sz="1400" dirty="0"/>
          </a:p>
        </p:txBody>
      </p:sp>
      <p:sp>
        <p:nvSpPr>
          <p:cNvPr id="24" name="Text 19"/>
          <p:cNvSpPr/>
          <p:nvPr/>
        </p:nvSpPr>
        <p:spPr>
          <a:xfrm>
            <a:off x="8046720" y="4709160"/>
            <a:ext cx="914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16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1491</Words>
  <Application>Microsoft Macintosh PowerPoint</Application>
  <PresentationFormat>On-screen Show (16:9)</PresentationFormat>
  <Paragraphs>431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Численное моделирование траекторий в КОЗТТ системы Земля-Луна</dc:title>
  <dc:subject>PptxGenJS Presentation</dc:subject>
  <dc:creator>Ключников Александр</dc:creator>
  <cp:lastModifiedBy>Vyacheslav Klyuchnikov</cp:lastModifiedBy>
  <cp:revision>17</cp:revision>
  <dcterms:created xsi:type="dcterms:W3CDTF">2026-03-19T13:12:59Z</dcterms:created>
  <dcterms:modified xsi:type="dcterms:W3CDTF">2026-03-25T18:36:46Z</dcterms:modified>
</cp:coreProperties>
</file>